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8" r:id="rId6"/>
    <p:sldId id="269" r:id="rId7"/>
    <p:sldId id="270" r:id="rId8"/>
    <p:sldId id="271" r:id="rId9"/>
    <p:sldId id="272" r:id="rId10"/>
    <p:sldId id="273" r:id="rId11"/>
    <p:sldId id="274" r:id="rId12"/>
    <p:sldId id="275" r:id="rId13"/>
    <p:sldId id="276" r:id="rId14"/>
    <p:sldId id="261" r:id="rId15"/>
    <p:sldId id="266" r:id="rId16"/>
    <p:sldId id="267" r:id="rId17"/>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Cormorant Garamond Bold Italics" panose="020B0604020202020204" charset="0"/>
      <p:regular r:id="rId22"/>
    </p:embeddedFont>
    <p:embeddedFont>
      <p:font typeface="Quicksan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2.svg"/><Relationship Id="rId10" Type="http://schemas.openxmlformats.org/officeDocument/2006/relationships/image" Target="../media/image10.PNG"/><Relationship Id="rId4" Type="http://schemas.openxmlformats.org/officeDocument/2006/relationships/image" Target="../media/image1.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43764" y="2478342"/>
            <a:ext cx="16229942" cy="3185722"/>
          </a:xfrm>
          <a:prstGeom prst="rect">
            <a:avLst/>
          </a:prstGeom>
        </p:spPr>
        <p:txBody>
          <a:bodyPr lIns="0" tIns="0" rIns="0" bIns="0" rtlCol="0" anchor="t">
            <a:spAutoFit/>
          </a:bodyPr>
          <a:lstStyle/>
          <a:p>
            <a:pPr marL="0" lvl="0" indent="0" algn="ctr">
              <a:lnSpc>
                <a:spcPts val="26009"/>
              </a:lnSpc>
              <a:spcBef>
                <a:spcPct val="0"/>
              </a:spcBef>
            </a:pPr>
            <a:r>
              <a:rPr lang="en-US" sz="18577" b="1" i="1" dirty="0">
                <a:solidFill>
                  <a:srgbClr val="0F4662"/>
                </a:solidFill>
                <a:latin typeface="Cormorant Garamond Bold Italics"/>
                <a:ea typeface="Cormorant Garamond Bold Italics"/>
                <a:cs typeface="Cormorant Garamond Bold Italics"/>
                <a:sym typeface="Cormorant Garamond Bold Italics"/>
              </a:rPr>
              <a:t>Pizza Sales Project</a:t>
            </a:r>
          </a:p>
        </p:txBody>
      </p:sp>
      <p:sp>
        <p:nvSpPr>
          <p:cNvPr id="3" name="AutoShape 3"/>
          <p:cNvSpPr/>
          <p:nvPr/>
        </p:nvSpPr>
        <p:spPr>
          <a:xfrm>
            <a:off x="9158735" y="990600"/>
            <a:ext cx="8114971" cy="0"/>
          </a:xfrm>
          <a:prstGeom prst="line">
            <a:avLst/>
          </a:prstGeom>
          <a:ln w="76200" cap="flat">
            <a:solidFill>
              <a:srgbClr val="0F4662"/>
            </a:solidFill>
            <a:prstDash val="solid"/>
            <a:headEnd type="none" w="sm" len="sm"/>
            <a:tailEnd type="none" w="sm" len="sm"/>
          </a:ln>
        </p:spPr>
      </p:sp>
      <p:sp>
        <p:nvSpPr>
          <p:cNvPr id="4" name="AutoShape 4"/>
          <p:cNvSpPr/>
          <p:nvPr/>
        </p:nvSpPr>
        <p:spPr>
          <a:xfrm>
            <a:off x="1043764" y="9296400"/>
            <a:ext cx="8114971" cy="0"/>
          </a:xfrm>
          <a:prstGeom prst="line">
            <a:avLst/>
          </a:prstGeom>
          <a:ln w="76200" cap="flat">
            <a:solidFill>
              <a:srgbClr val="0F4662"/>
            </a:solidFill>
            <a:prstDash val="solid"/>
            <a:headEnd type="none" w="sm" len="sm"/>
            <a:tailEnd type="none" w="sm" len="sm"/>
          </a:ln>
        </p:spPr>
      </p:sp>
      <p:sp>
        <p:nvSpPr>
          <p:cNvPr id="5" name="Freeform 5"/>
          <p:cNvSpPr/>
          <p:nvPr/>
        </p:nvSpPr>
        <p:spPr>
          <a:xfrm>
            <a:off x="9618706" y="90374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2737539" y="5908475"/>
            <a:ext cx="12812922" cy="837844"/>
          </a:xfrm>
          <a:prstGeom prst="rect">
            <a:avLst/>
          </a:prstGeom>
        </p:spPr>
        <p:txBody>
          <a:bodyPr lIns="0" tIns="0" rIns="0" bIns="0" rtlCol="0" anchor="t">
            <a:spAutoFit/>
          </a:bodyPr>
          <a:lstStyle/>
          <a:p>
            <a:pPr marL="0" lvl="0" indent="0" algn="ctr">
              <a:lnSpc>
                <a:spcPts val="6844"/>
              </a:lnSpc>
              <a:spcBef>
                <a:spcPct val="0"/>
              </a:spcBef>
            </a:pPr>
            <a:r>
              <a:rPr lang="en-US" sz="4889">
                <a:solidFill>
                  <a:srgbClr val="0F4662"/>
                </a:solidFill>
                <a:latin typeface="Quicksand"/>
                <a:ea typeface="Quicksand"/>
                <a:cs typeface="Quicksand"/>
                <a:sym typeface="Quicksand"/>
              </a:rPr>
              <a:t>Enhancing Product Sales Strategy</a:t>
            </a:r>
          </a:p>
        </p:txBody>
      </p:sp>
      <p:sp>
        <p:nvSpPr>
          <p:cNvPr id="9" name="Freeform 9"/>
          <p:cNvSpPr/>
          <p:nvPr/>
        </p:nvSpPr>
        <p:spPr>
          <a:xfrm>
            <a:off x="5646742" y="8078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7" name="Freeform 7"/>
          <p:cNvSpPr/>
          <p:nvPr/>
        </p:nvSpPr>
        <p:spPr>
          <a:xfrm>
            <a:off x="1028700" y="8974931"/>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762000" y="1028700"/>
            <a:ext cx="12830277" cy="1661993"/>
          </a:xfrm>
          <a:prstGeom prst="rect">
            <a:avLst/>
          </a:prstGeom>
        </p:spPr>
        <p:txBody>
          <a:bodyPr wrap="square" lIns="0" tIns="0" rIns="0" bIns="0" rtlCol="0" anchor="t">
            <a:spAutoFit/>
          </a:bodyPr>
          <a:lstStyle/>
          <a:p>
            <a:pPr marL="0" lvl="0" indent="0" algn="l">
              <a:spcBef>
                <a:spcPct val="0"/>
              </a:spcBef>
            </a:pPr>
            <a:r>
              <a:rPr lang="en-US" sz="5400" b="1" i="1" dirty="0">
                <a:solidFill>
                  <a:srgbClr val="0F4662"/>
                </a:solidFill>
                <a:latin typeface="Cormorant Garamond Bold Italics"/>
                <a:ea typeface="Cormorant Garamond Bold Italics"/>
                <a:cs typeface="Cormorant Garamond Bold Italics"/>
                <a:sym typeface="Cormorant Garamond Bold Italics"/>
              </a:rPr>
              <a:t>Determine the top 3 most ordered pizza types based on revenue.</a:t>
            </a:r>
          </a:p>
        </p:txBody>
      </p:sp>
      <p:pic>
        <p:nvPicPr>
          <p:cNvPr id="12" name="Picture 11">
            <a:extLst>
              <a:ext uri="{FF2B5EF4-FFF2-40B4-BE49-F238E27FC236}">
                <a16:creationId xmlns:a16="http://schemas.microsoft.com/office/drawing/2014/main" id="{F657B273-E1D0-41A0-B1FC-B3AC9E4535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399" y="2940853"/>
            <a:ext cx="8544405" cy="5326847"/>
          </a:xfrm>
          <a:prstGeom prst="rect">
            <a:avLst/>
          </a:prstGeom>
          <a:ln>
            <a:noFill/>
          </a:ln>
          <a:effectLst>
            <a:softEdge rad="112500"/>
          </a:effectLst>
        </p:spPr>
      </p:pic>
      <p:pic>
        <p:nvPicPr>
          <p:cNvPr id="14" name="Picture 13">
            <a:extLst>
              <a:ext uri="{FF2B5EF4-FFF2-40B4-BE49-F238E27FC236}">
                <a16:creationId xmlns:a16="http://schemas.microsoft.com/office/drawing/2014/main" id="{A5117EC4-4D62-4183-B25C-4799885BD9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66904" y="3896974"/>
            <a:ext cx="5653977" cy="249305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5" name="AutoShape 3">
            <a:extLst>
              <a:ext uri="{FF2B5EF4-FFF2-40B4-BE49-F238E27FC236}">
                <a16:creationId xmlns:a16="http://schemas.microsoft.com/office/drawing/2014/main" id="{A0D964E5-4F5C-4DB1-9810-CE03F468D928}"/>
              </a:ext>
            </a:extLst>
          </p:cNvPr>
          <p:cNvSpPr/>
          <p:nvPr/>
        </p:nvSpPr>
        <p:spPr>
          <a:xfrm>
            <a:off x="3124200" y="8496300"/>
            <a:ext cx="6492240" cy="0"/>
          </a:xfrm>
          <a:prstGeom prst="line">
            <a:avLst/>
          </a:prstGeom>
          <a:ln w="76200" cap="flat">
            <a:solidFill>
              <a:srgbClr val="0F4662"/>
            </a:solidFill>
            <a:prstDash val="solid"/>
            <a:headEnd type="none" w="sm" len="sm"/>
            <a:tailEnd type="none" w="sm" len="sm"/>
          </a:ln>
        </p:spPr>
      </p:sp>
    </p:spTree>
    <p:extLst>
      <p:ext uri="{BB962C8B-B14F-4D97-AF65-F5344CB8AC3E}">
        <p14:creationId xmlns:p14="http://schemas.microsoft.com/office/powerpoint/2010/main" val="3572559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7" name="Freeform 7"/>
          <p:cNvSpPr/>
          <p:nvPr/>
        </p:nvSpPr>
        <p:spPr>
          <a:xfrm>
            <a:off x="1028700" y="8974931"/>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028700" y="599709"/>
            <a:ext cx="12915900" cy="1661993"/>
          </a:xfrm>
          <a:prstGeom prst="rect">
            <a:avLst/>
          </a:prstGeom>
        </p:spPr>
        <p:txBody>
          <a:bodyPr wrap="square" lIns="0" tIns="0" rIns="0" bIns="0" rtlCol="0" anchor="t">
            <a:spAutoFit/>
          </a:bodyPr>
          <a:lstStyle/>
          <a:p>
            <a:pPr marL="0" lvl="0" indent="0" algn="l">
              <a:spcBef>
                <a:spcPct val="0"/>
              </a:spcBef>
            </a:pPr>
            <a:r>
              <a:rPr lang="en-US" sz="5400" b="1" i="1" dirty="0">
                <a:solidFill>
                  <a:srgbClr val="0F4662"/>
                </a:solidFill>
                <a:latin typeface="Cormorant Garamond Bold Italics"/>
                <a:ea typeface="Cormorant Garamond Bold Italics"/>
                <a:cs typeface="Cormorant Garamond Bold Italics"/>
                <a:sym typeface="Cormorant Garamond Bold Italics"/>
              </a:rPr>
              <a:t>Calculate the percentage contribution of each pizza type to total revenue.</a:t>
            </a:r>
          </a:p>
        </p:txBody>
      </p:sp>
      <p:pic>
        <p:nvPicPr>
          <p:cNvPr id="12" name="Picture 11">
            <a:extLst>
              <a:ext uri="{FF2B5EF4-FFF2-40B4-BE49-F238E27FC236}">
                <a16:creationId xmlns:a16="http://schemas.microsoft.com/office/drawing/2014/main" id="{F29BE22E-8BFE-4313-B837-10AACC1641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989" y="2705100"/>
            <a:ext cx="9194131" cy="5791200"/>
          </a:xfrm>
          <a:prstGeom prst="rect">
            <a:avLst/>
          </a:prstGeom>
          <a:ln>
            <a:noFill/>
          </a:ln>
          <a:effectLst>
            <a:softEdge rad="112500"/>
          </a:effectLst>
        </p:spPr>
      </p:pic>
      <p:pic>
        <p:nvPicPr>
          <p:cNvPr id="14" name="Picture 13">
            <a:extLst>
              <a:ext uri="{FF2B5EF4-FFF2-40B4-BE49-F238E27FC236}">
                <a16:creationId xmlns:a16="http://schemas.microsoft.com/office/drawing/2014/main" id="{D40E1B94-B63C-464E-8EAB-B8EB0E5294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52016" y="3848100"/>
            <a:ext cx="4283753" cy="283912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5" name="AutoShape 3">
            <a:extLst>
              <a:ext uri="{FF2B5EF4-FFF2-40B4-BE49-F238E27FC236}">
                <a16:creationId xmlns:a16="http://schemas.microsoft.com/office/drawing/2014/main" id="{CD976359-AD44-48F0-82FD-46CF435B2EA7}"/>
              </a:ext>
            </a:extLst>
          </p:cNvPr>
          <p:cNvSpPr/>
          <p:nvPr/>
        </p:nvSpPr>
        <p:spPr>
          <a:xfrm>
            <a:off x="3581400" y="8724900"/>
            <a:ext cx="6492240" cy="0"/>
          </a:xfrm>
          <a:prstGeom prst="line">
            <a:avLst/>
          </a:prstGeom>
          <a:ln w="76200" cap="flat">
            <a:solidFill>
              <a:srgbClr val="0F4662"/>
            </a:solidFill>
            <a:prstDash val="solid"/>
            <a:headEnd type="none" w="sm" len="sm"/>
            <a:tailEnd type="none" w="sm" len="sm"/>
          </a:ln>
        </p:spPr>
      </p:sp>
    </p:spTree>
    <p:extLst>
      <p:ext uri="{BB962C8B-B14F-4D97-AF65-F5344CB8AC3E}">
        <p14:creationId xmlns:p14="http://schemas.microsoft.com/office/powerpoint/2010/main" val="1985100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7" name="Freeform 7"/>
          <p:cNvSpPr/>
          <p:nvPr/>
        </p:nvSpPr>
        <p:spPr>
          <a:xfrm>
            <a:off x="1028700" y="8974931"/>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609600" y="599709"/>
            <a:ext cx="13182600" cy="830997"/>
          </a:xfrm>
          <a:prstGeom prst="rect">
            <a:avLst/>
          </a:prstGeom>
        </p:spPr>
        <p:txBody>
          <a:bodyPr wrap="square" lIns="0" tIns="0" rIns="0" bIns="0" rtlCol="0" anchor="t">
            <a:spAutoFit/>
          </a:bodyPr>
          <a:lstStyle/>
          <a:p>
            <a:pPr marL="0" lvl="0" indent="0" algn="l">
              <a:spcBef>
                <a:spcPct val="0"/>
              </a:spcBef>
            </a:pPr>
            <a:r>
              <a:rPr lang="en-US" sz="5400" b="1" i="1" dirty="0">
                <a:solidFill>
                  <a:srgbClr val="0F4662"/>
                </a:solidFill>
                <a:latin typeface="Cormorant Garamond Bold Italics"/>
                <a:ea typeface="Cormorant Garamond Bold Italics"/>
                <a:cs typeface="Cormorant Garamond Bold Italics"/>
                <a:sym typeface="Cormorant Garamond Bold Italics"/>
              </a:rPr>
              <a:t>Analyze the cumulative revenue generated over time.</a:t>
            </a:r>
          </a:p>
        </p:txBody>
      </p:sp>
      <p:pic>
        <p:nvPicPr>
          <p:cNvPr id="12" name="Picture 11">
            <a:extLst>
              <a:ext uri="{FF2B5EF4-FFF2-40B4-BE49-F238E27FC236}">
                <a16:creationId xmlns:a16="http://schemas.microsoft.com/office/drawing/2014/main" id="{8C8995B0-2A29-4009-8CDB-B95709C990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936" y="1866900"/>
            <a:ext cx="9565593" cy="6019800"/>
          </a:xfrm>
          <a:prstGeom prst="rect">
            <a:avLst/>
          </a:prstGeom>
          <a:ln>
            <a:noFill/>
          </a:ln>
          <a:effectLst>
            <a:softEdge rad="112500"/>
          </a:effectLst>
        </p:spPr>
      </p:pic>
      <p:pic>
        <p:nvPicPr>
          <p:cNvPr id="14" name="Picture 13">
            <a:extLst>
              <a:ext uri="{FF2B5EF4-FFF2-40B4-BE49-F238E27FC236}">
                <a16:creationId xmlns:a16="http://schemas.microsoft.com/office/drawing/2014/main" id="{4A49A9D0-918E-4AE6-9F98-29EBBF6B44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3360" y="1727139"/>
            <a:ext cx="4361066" cy="666774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5" name="AutoShape 3">
            <a:extLst>
              <a:ext uri="{FF2B5EF4-FFF2-40B4-BE49-F238E27FC236}">
                <a16:creationId xmlns:a16="http://schemas.microsoft.com/office/drawing/2014/main" id="{53085AD3-0BF7-44D1-B726-3C051FC611A7}"/>
              </a:ext>
            </a:extLst>
          </p:cNvPr>
          <p:cNvSpPr/>
          <p:nvPr/>
        </p:nvSpPr>
        <p:spPr>
          <a:xfrm>
            <a:off x="3581400" y="8496300"/>
            <a:ext cx="6492240" cy="0"/>
          </a:xfrm>
          <a:prstGeom prst="line">
            <a:avLst/>
          </a:prstGeom>
          <a:ln w="76200" cap="flat">
            <a:solidFill>
              <a:srgbClr val="0F4662"/>
            </a:solidFill>
            <a:prstDash val="solid"/>
            <a:headEnd type="none" w="sm" len="sm"/>
            <a:tailEnd type="none" w="sm" len="sm"/>
          </a:ln>
        </p:spPr>
      </p:sp>
    </p:spTree>
    <p:extLst>
      <p:ext uri="{BB962C8B-B14F-4D97-AF65-F5344CB8AC3E}">
        <p14:creationId xmlns:p14="http://schemas.microsoft.com/office/powerpoint/2010/main" val="3385545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7" name="Freeform 7"/>
          <p:cNvSpPr/>
          <p:nvPr/>
        </p:nvSpPr>
        <p:spPr>
          <a:xfrm>
            <a:off x="1028700" y="8974931"/>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762001" y="599709"/>
            <a:ext cx="13182600" cy="1661993"/>
          </a:xfrm>
          <a:prstGeom prst="rect">
            <a:avLst/>
          </a:prstGeom>
        </p:spPr>
        <p:txBody>
          <a:bodyPr wrap="square" lIns="0" tIns="0" rIns="0" bIns="0" rtlCol="0" anchor="t">
            <a:spAutoFit/>
          </a:bodyPr>
          <a:lstStyle/>
          <a:p>
            <a:pPr marL="0" lvl="0" indent="0" algn="l">
              <a:spcBef>
                <a:spcPct val="0"/>
              </a:spcBef>
            </a:pPr>
            <a:r>
              <a:rPr lang="en-US" sz="5400" b="1" i="1" dirty="0">
                <a:solidFill>
                  <a:srgbClr val="0F4662"/>
                </a:solidFill>
                <a:latin typeface="Cormorant Garamond Bold Italics"/>
                <a:ea typeface="Cormorant Garamond Bold Italics"/>
                <a:cs typeface="Cormorant Garamond Bold Italics"/>
                <a:sym typeface="Cormorant Garamond Bold Italics"/>
              </a:rPr>
              <a:t>Determine the top 3 most ordered pizza types based on revenue for each pizza category.</a:t>
            </a:r>
          </a:p>
        </p:txBody>
      </p:sp>
      <p:pic>
        <p:nvPicPr>
          <p:cNvPr id="12" name="Picture 11">
            <a:extLst>
              <a:ext uri="{FF2B5EF4-FFF2-40B4-BE49-F238E27FC236}">
                <a16:creationId xmlns:a16="http://schemas.microsoft.com/office/drawing/2014/main" id="{8D8FCB51-B238-43A6-8EDB-354C65D279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 y="2446090"/>
            <a:ext cx="9944100" cy="5593010"/>
          </a:xfrm>
          <a:prstGeom prst="rect">
            <a:avLst/>
          </a:prstGeom>
          <a:ln>
            <a:noFill/>
          </a:ln>
          <a:effectLst>
            <a:softEdge rad="112500"/>
          </a:effectLst>
        </p:spPr>
      </p:pic>
      <p:pic>
        <p:nvPicPr>
          <p:cNvPr id="14" name="Picture 13">
            <a:extLst>
              <a:ext uri="{FF2B5EF4-FFF2-40B4-BE49-F238E27FC236}">
                <a16:creationId xmlns:a16="http://schemas.microsoft.com/office/drawing/2014/main" id="{B29F5C07-BAD7-48C7-B515-CD383088AB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2557" y="2758025"/>
            <a:ext cx="5122671" cy="478679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5" name="AutoShape 3">
            <a:extLst>
              <a:ext uri="{FF2B5EF4-FFF2-40B4-BE49-F238E27FC236}">
                <a16:creationId xmlns:a16="http://schemas.microsoft.com/office/drawing/2014/main" id="{6FB793AB-18AD-478C-8B1D-6EEB0335B615}"/>
              </a:ext>
            </a:extLst>
          </p:cNvPr>
          <p:cNvSpPr/>
          <p:nvPr/>
        </p:nvSpPr>
        <p:spPr>
          <a:xfrm>
            <a:off x="3048000" y="8496300"/>
            <a:ext cx="6492240" cy="0"/>
          </a:xfrm>
          <a:prstGeom prst="line">
            <a:avLst/>
          </a:prstGeom>
          <a:ln w="76200" cap="flat">
            <a:solidFill>
              <a:srgbClr val="0F4662"/>
            </a:solidFill>
            <a:prstDash val="solid"/>
            <a:headEnd type="none" w="sm" len="sm"/>
            <a:tailEnd type="none" w="sm" len="sm"/>
          </a:ln>
        </p:spPr>
      </p:sp>
    </p:spTree>
    <p:extLst>
      <p:ext uri="{BB962C8B-B14F-4D97-AF65-F5344CB8AC3E}">
        <p14:creationId xmlns:p14="http://schemas.microsoft.com/office/powerpoint/2010/main" val="4247628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886760" y="2456695"/>
            <a:ext cx="7800039" cy="6426664"/>
            <a:chOff x="0" y="0"/>
            <a:chExt cx="1418473" cy="1692619"/>
          </a:xfrm>
        </p:grpSpPr>
        <p:sp>
          <p:nvSpPr>
            <p:cNvPr id="3" name="Freeform 3"/>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id="4" name="TextBox 4"/>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Freeform 5"/>
          <p:cNvSpPr/>
          <p:nvPr/>
        </p:nvSpPr>
        <p:spPr>
          <a:xfrm>
            <a:off x="6400800" y="2734308"/>
            <a:ext cx="2100696" cy="1875792"/>
          </a:xfrm>
          <a:custGeom>
            <a:avLst/>
            <a:gdLst/>
            <a:ahLst/>
            <a:cxnLst/>
            <a:rect l="l" t="t" r="r" b="b"/>
            <a:pathLst>
              <a:path w="2348889" h="2348889">
                <a:moveTo>
                  <a:pt x="0" y="0"/>
                </a:moveTo>
                <a:lnTo>
                  <a:pt x="2348889" y="0"/>
                </a:lnTo>
                <a:lnTo>
                  <a:pt x="2348889" y="2348889"/>
                </a:lnTo>
                <a:lnTo>
                  <a:pt x="0" y="2348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9277072" y="2456695"/>
            <a:ext cx="8124167" cy="6426664"/>
            <a:chOff x="0" y="0"/>
            <a:chExt cx="1418473" cy="1692619"/>
          </a:xfrm>
        </p:grpSpPr>
        <p:sp>
          <p:nvSpPr>
            <p:cNvPr id="11" name="Freeform 11"/>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id="12" name="TextBox 12"/>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13" name="Freeform 13"/>
          <p:cNvSpPr/>
          <p:nvPr/>
        </p:nvSpPr>
        <p:spPr>
          <a:xfrm>
            <a:off x="15314980" y="2691933"/>
            <a:ext cx="1725904" cy="1703546"/>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1028700" y="599709"/>
            <a:ext cx="8115300"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Project Outcomes </a:t>
            </a:r>
          </a:p>
        </p:txBody>
      </p:sp>
      <p:sp>
        <p:nvSpPr>
          <p:cNvPr id="15" name="TextBox 15"/>
          <p:cNvSpPr txBox="1"/>
          <p:nvPr/>
        </p:nvSpPr>
        <p:spPr>
          <a:xfrm>
            <a:off x="1396999" y="5080248"/>
            <a:ext cx="6779559" cy="2585323"/>
          </a:xfrm>
          <a:prstGeom prst="rect">
            <a:avLst/>
          </a:prstGeom>
        </p:spPr>
        <p:txBody>
          <a:bodyPr wrap="square" lIns="0" tIns="0" rIns="0" bIns="0" rtlCol="0" anchor="t">
            <a:spAutoFit/>
          </a:bodyPr>
          <a:lstStyle/>
          <a:p>
            <a:pPr>
              <a:buFont typeface="Arial" panose="020B0604020202020204" pitchFamily="34" charset="0"/>
              <a:buChar char="•"/>
            </a:pPr>
            <a:r>
              <a:rPr lang="en-US" sz="2400" dirty="0">
                <a:latin typeface="Quicksand" panose="020B0604020202020204" charset="0"/>
              </a:rPr>
              <a:t>Clear visibility of sales dynamics</a:t>
            </a:r>
          </a:p>
          <a:p>
            <a:pPr>
              <a:buFont typeface="Arial" panose="020B0604020202020204" pitchFamily="34" charset="0"/>
              <a:buChar char="•"/>
            </a:pPr>
            <a:endParaRPr lang="en-US" sz="2400" dirty="0">
              <a:latin typeface="Quicksand" panose="020B0604020202020204" charset="0"/>
            </a:endParaRPr>
          </a:p>
          <a:p>
            <a:pPr>
              <a:buFont typeface="Arial" panose="020B0604020202020204" pitchFamily="34" charset="0"/>
              <a:buChar char="•"/>
            </a:pPr>
            <a:r>
              <a:rPr lang="en-US" sz="2400" dirty="0">
                <a:latin typeface="Quicksand" panose="020B0604020202020204" charset="0"/>
              </a:rPr>
              <a:t>Better marketing around high-performers</a:t>
            </a:r>
          </a:p>
          <a:p>
            <a:pPr>
              <a:buFont typeface="Arial" panose="020B0604020202020204" pitchFamily="34" charset="0"/>
              <a:buChar char="•"/>
            </a:pPr>
            <a:endParaRPr lang="en-US" sz="2400" dirty="0">
              <a:latin typeface="Quicksand" panose="020B0604020202020204" charset="0"/>
            </a:endParaRPr>
          </a:p>
          <a:p>
            <a:pPr>
              <a:buFont typeface="Arial" panose="020B0604020202020204" pitchFamily="34" charset="0"/>
              <a:buChar char="•"/>
            </a:pPr>
            <a:r>
              <a:rPr lang="en-US" sz="2400" dirty="0">
                <a:latin typeface="Quicksand" panose="020B0604020202020204" charset="0"/>
              </a:rPr>
              <a:t>Optimized operations during peak times</a:t>
            </a:r>
          </a:p>
          <a:p>
            <a:pPr>
              <a:buFont typeface="Arial" panose="020B0604020202020204" pitchFamily="34" charset="0"/>
              <a:buChar char="•"/>
            </a:pPr>
            <a:endParaRPr lang="en-US" sz="2400" dirty="0">
              <a:latin typeface="Quicksand" panose="020B0604020202020204" charset="0"/>
            </a:endParaRPr>
          </a:p>
          <a:p>
            <a:pPr>
              <a:buFont typeface="Arial" panose="020B0604020202020204" pitchFamily="34" charset="0"/>
              <a:buChar char="•"/>
            </a:pPr>
            <a:r>
              <a:rPr lang="en-US" sz="2400" dirty="0">
                <a:latin typeface="Quicksand" panose="020B0604020202020204" charset="0"/>
              </a:rPr>
              <a:t>Enhanced strategic decision-making</a:t>
            </a:r>
          </a:p>
        </p:txBody>
      </p:sp>
      <p:sp>
        <p:nvSpPr>
          <p:cNvPr id="19" name="TextBox 19"/>
          <p:cNvSpPr txBox="1"/>
          <p:nvPr/>
        </p:nvSpPr>
        <p:spPr>
          <a:xfrm>
            <a:off x="9805618" y="4482505"/>
            <a:ext cx="7235265" cy="2954655"/>
          </a:xfrm>
          <a:prstGeom prst="rect">
            <a:avLst/>
          </a:prstGeom>
        </p:spPr>
        <p:txBody>
          <a:bodyPr wrap="square" lIns="0" tIns="0" rIns="0" bIns="0" rtlCol="0" anchor="t">
            <a:spAutoFit/>
          </a:bodyPr>
          <a:lstStyle/>
          <a:p>
            <a:pPr>
              <a:buFont typeface="Arial" panose="020B0604020202020204" pitchFamily="34" charset="0"/>
              <a:buChar char="•"/>
            </a:pPr>
            <a:r>
              <a:rPr lang="en-US" sz="2400" dirty="0">
                <a:latin typeface="Quicksand" panose="020B0604020202020204" charset="0"/>
              </a:rPr>
              <a:t> SQL for Data Extraction &amp; Joins</a:t>
            </a:r>
          </a:p>
          <a:p>
            <a:endParaRPr lang="en-US" sz="2400" dirty="0">
              <a:latin typeface="Quicksand" panose="020B0604020202020204" charset="0"/>
            </a:endParaRPr>
          </a:p>
          <a:p>
            <a:pPr>
              <a:buFont typeface="Arial" panose="020B0604020202020204" pitchFamily="34" charset="0"/>
              <a:buChar char="•"/>
            </a:pPr>
            <a:r>
              <a:rPr lang="en-US" sz="2400" dirty="0">
                <a:latin typeface="Quicksand" panose="020B0604020202020204" charset="0"/>
              </a:rPr>
              <a:t> Group By, Aggregate Functions, and Joins</a:t>
            </a:r>
          </a:p>
          <a:p>
            <a:endParaRPr lang="en-US" sz="2400" dirty="0">
              <a:latin typeface="Quicksand" panose="020B0604020202020204" charset="0"/>
            </a:endParaRPr>
          </a:p>
          <a:p>
            <a:pPr>
              <a:buFont typeface="Arial" panose="020B0604020202020204" pitchFamily="34" charset="0"/>
              <a:buChar char="•"/>
            </a:pPr>
            <a:r>
              <a:rPr lang="en-US" sz="2400" dirty="0">
                <a:latin typeface="Quicksand" panose="020B0604020202020204" charset="0"/>
              </a:rPr>
              <a:t> Time-Series Analysis for Cumulative Revenue</a:t>
            </a:r>
          </a:p>
          <a:p>
            <a:endParaRPr lang="en-US" sz="2400" dirty="0">
              <a:latin typeface="Quicksand" panose="020B0604020202020204" charset="0"/>
            </a:endParaRPr>
          </a:p>
          <a:p>
            <a:pPr>
              <a:buFont typeface="Arial" panose="020B0604020202020204" pitchFamily="34" charset="0"/>
              <a:buChar char="•"/>
            </a:pPr>
            <a:r>
              <a:rPr lang="en-US" sz="2400" dirty="0">
                <a:latin typeface="Quicksand" panose="020B0604020202020204" charset="0"/>
              </a:rPr>
              <a:t> Ranking and Window Functions for Top Performers</a:t>
            </a:r>
          </a:p>
        </p:txBody>
      </p:sp>
      <p:sp>
        <p:nvSpPr>
          <p:cNvPr id="20" name="TextBox 20"/>
          <p:cNvSpPr txBox="1"/>
          <p:nvPr/>
        </p:nvSpPr>
        <p:spPr>
          <a:xfrm>
            <a:off x="9730795" y="3307424"/>
            <a:ext cx="5130462" cy="677108"/>
          </a:xfrm>
          <a:prstGeom prst="rect">
            <a:avLst/>
          </a:prstGeom>
        </p:spPr>
        <p:txBody>
          <a:bodyPr wrap="square" lIns="0" tIns="0" rIns="0" bIns="0" rtlCol="0" anchor="t">
            <a:spAutoFit/>
          </a:bodyPr>
          <a:lstStyle/>
          <a:p>
            <a:r>
              <a:rPr lang="en-IN" sz="4400" b="1" dirty="0">
                <a:latin typeface="Cormorant Garamond Bold Italics" panose="020B0604020202020204" charset="0"/>
              </a:rPr>
              <a:t>Tools &amp; Methods</a:t>
            </a:r>
            <a:endParaRPr lang="en-IN" sz="4400" dirty="0">
              <a:latin typeface="Cormorant Garamond Bold Italics" panose="020B0604020202020204" charset="0"/>
            </a:endParaRPr>
          </a:p>
        </p:txBody>
      </p:sp>
      <p:sp>
        <p:nvSpPr>
          <p:cNvPr id="21" name="AutoShape 21"/>
          <p:cNvSpPr/>
          <p:nvPr/>
        </p:nvSpPr>
        <p:spPr>
          <a:xfrm>
            <a:off x="10767060" y="990600"/>
            <a:ext cx="6492240" cy="0"/>
          </a:xfrm>
          <a:prstGeom prst="line">
            <a:avLst/>
          </a:prstGeom>
          <a:ln w="76200" cap="flat">
            <a:solidFill>
              <a:srgbClr val="0F4662"/>
            </a:solidFill>
            <a:prstDash val="solid"/>
            <a:headEnd type="none" w="sm" len="sm"/>
            <a:tailEnd type="none" w="sm" len="sm"/>
          </a:ln>
        </p:spPr>
      </p:sp>
      <p:sp>
        <p:nvSpPr>
          <p:cNvPr id="23" name="TextBox 22">
            <a:extLst>
              <a:ext uri="{FF2B5EF4-FFF2-40B4-BE49-F238E27FC236}">
                <a16:creationId xmlns:a16="http://schemas.microsoft.com/office/drawing/2014/main" id="{6B657551-6ED6-43F1-B3E4-2528AB71C872}"/>
              </a:ext>
            </a:extLst>
          </p:cNvPr>
          <p:cNvSpPr txBox="1"/>
          <p:nvPr/>
        </p:nvSpPr>
        <p:spPr>
          <a:xfrm>
            <a:off x="957452" y="2948929"/>
            <a:ext cx="5372100" cy="1446550"/>
          </a:xfrm>
          <a:prstGeom prst="rect">
            <a:avLst/>
          </a:prstGeom>
          <a:noFill/>
        </p:spPr>
        <p:txBody>
          <a:bodyPr wrap="square">
            <a:spAutoFit/>
          </a:bodyPr>
          <a:lstStyle/>
          <a:p>
            <a:r>
              <a:rPr lang="en-US" sz="4400" b="1" dirty="0">
                <a:latin typeface="Cormorant Garamond Bold Italics" panose="020B0604020202020204" charset="0"/>
              </a:rPr>
              <a:t>Business Outcomes</a:t>
            </a:r>
            <a:r>
              <a:rPr lang="en-US" sz="4400" dirty="0">
                <a:latin typeface="Cormorant Garamond Bold Italics" panose="020B0604020202020204" charset="0"/>
              </a:rPr>
              <a:t> </a:t>
            </a:r>
            <a:r>
              <a:rPr lang="en-US" sz="4400" b="1" dirty="0">
                <a:latin typeface="Cormorant Garamond Bold Italics" panose="020B0604020202020204" charset="0"/>
              </a:rPr>
              <a:t>What We Achieve:</a:t>
            </a:r>
            <a:endParaRPr lang="en-US" sz="4400" dirty="0">
              <a:latin typeface="Cormorant Garamond Bold Italics" panose="020B060402020202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599709"/>
            <a:ext cx="1153482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Conclusion</a:t>
            </a:r>
          </a:p>
        </p:txBody>
      </p:sp>
      <p:sp>
        <p:nvSpPr>
          <p:cNvPr id="3" name="TextBox 3"/>
          <p:cNvSpPr txBox="1"/>
          <p:nvPr/>
        </p:nvSpPr>
        <p:spPr>
          <a:xfrm>
            <a:off x="3816256" y="4231184"/>
            <a:ext cx="10655487" cy="1514475"/>
          </a:xfrm>
          <a:prstGeom prst="rect">
            <a:avLst/>
          </a:prstGeom>
        </p:spPr>
        <p:txBody>
          <a:bodyPr lIns="0" tIns="0" rIns="0" bIns="0" rtlCol="0" anchor="t">
            <a:spAutoFit/>
          </a:bodyPr>
          <a:lstStyle/>
          <a:p>
            <a:pPr marL="0" lvl="0" indent="0" algn="ctr">
              <a:lnSpc>
                <a:spcPts val="4079"/>
              </a:lnSpc>
            </a:pPr>
            <a:r>
              <a:rPr lang="en-US" sz="2400">
                <a:solidFill>
                  <a:srgbClr val="0F4662"/>
                </a:solidFill>
                <a:latin typeface="Quicksand"/>
                <a:ea typeface="Quicksand"/>
                <a:cs typeface="Quicksand"/>
                <a:sym typeface="Quicksand"/>
              </a:rPr>
              <a:t>By implementing a well-researched and innovative sales strategy, our goal is not only to boost immediate sales figures but also to establish a sustainable framework for continued growth and success.</a:t>
            </a:r>
          </a:p>
        </p:txBody>
      </p:sp>
      <p:sp>
        <p:nvSpPr>
          <p:cNvPr id="4" name="AutoShape 4"/>
          <p:cNvSpPr/>
          <p:nvPr/>
        </p:nvSpPr>
        <p:spPr>
          <a:xfrm>
            <a:off x="5897880" y="3568974"/>
            <a:ext cx="6492240" cy="0"/>
          </a:xfrm>
          <a:prstGeom prst="line">
            <a:avLst/>
          </a:prstGeom>
          <a:ln w="76200" cap="flat">
            <a:solidFill>
              <a:srgbClr val="0F4662"/>
            </a:solidFill>
            <a:prstDash val="solid"/>
            <a:headEnd type="none" w="sm" len="sm"/>
            <a:tailEnd type="none" w="sm" len="sm"/>
          </a:ln>
        </p:spPr>
      </p:sp>
      <p:sp>
        <p:nvSpPr>
          <p:cNvPr id="5" name="AutoShape 5"/>
          <p:cNvSpPr/>
          <p:nvPr/>
        </p:nvSpPr>
        <p:spPr>
          <a:xfrm>
            <a:off x="5897880" y="7171009"/>
            <a:ext cx="6492240" cy="0"/>
          </a:xfrm>
          <a:prstGeom prst="line">
            <a:avLst/>
          </a:prstGeom>
          <a:ln w="76200" cap="flat">
            <a:solidFill>
              <a:srgbClr val="0F4662"/>
            </a:solidFill>
            <a:prstDash val="solid"/>
            <a:headEnd type="none" w="sm" len="sm"/>
            <a:tailEnd type="none" w="sm" len="sm"/>
          </a:ln>
        </p:spPr>
      </p:sp>
      <p:sp>
        <p:nvSpPr>
          <p:cNvPr id="6" name="Freeform 6"/>
          <p:cNvSpPr/>
          <p:nvPr/>
        </p:nvSpPr>
        <p:spPr>
          <a:xfrm>
            <a:off x="8304001" y="247055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8304001" y="8019527"/>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442710" y="3369664"/>
            <a:ext cx="11402580" cy="3185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0F4662"/>
                </a:solidFill>
                <a:latin typeface="Cormorant Garamond Bold Italics"/>
                <a:ea typeface="Cormorant Garamond Bold Italics"/>
                <a:cs typeface="Cormorant Garamond Bold Italics"/>
                <a:sym typeface="Cormorant Garamond Bold Italics"/>
              </a:rPr>
              <a:t>Thank you</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2281236" y="3983311"/>
            <a:ext cx="13716000" cy="3570208"/>
          </a:xfrm>
          <a:prstGeom prst="rect">
            <a:avLst/>
          </a:prstGeom>
        </p:spPr>
        <p:txBody>
          <a:bodyPr wrap="square" lIns="0" tIns="0" rIns="0" bIns="0" rtlCol="0" anchor="t">
            <a:spAutoFit/>
          </a:bodyPr>
          <a:lstStyle/>
          <a:p>
            <a:r>
              <a:rPr lang="en-US" sz="2800" dirty="0">
                <a:latin typeface="Quicksand" panose="020B0604020202020204" charset="0"/>
              </a:rPr>
              <a:t>To analyze pizza sales data for operational, marketing, and product optimization using key metrics and trends across different levels of complexity.</a:t>
            </a:r>
          </a:p>
          <a:p>
            <a:endParaRPr lang="en-US" sz="2400" dirty="0">
              <a:latin typeface="Quicksand" panose="020B0604020202020204" charset="0"/>
            </a:endParaRPr>
          </a:p>
          <a:p>
            <a:r>
              <a:rPr lang="en-US" sz="4000" b="1" dirty="0">
                <a:solidFill>
                  <a:schemeClr val="accent5">
                    <a:lumMod val="50000"/>
                  </a:schemeClr>
                </a:solidFill>
                <a:latin typeface="Cormorant Garamond Bold Italics" panose="020B0604020202020204" charset="0"/>
              </a:rPr>
              <a:t>Goals:</a:t>
            </a:r>
          </a:p>
          <a:p>
            <a:pPr>
              <a:buFont typeface="Arial" panose="020B0604020202020204" pitchFamily="34" charset="0"/>
              <a:buChar char="•"/>
            </a:pPr>
            <a:r>
              <a:rPr lang="en-US" sz="2800" dirty="0">
                <a:latin typeface="Quicksand" panose="020B0604020202020204" charset="0"/>
              </a:rPr>
              <a:t>Understand customer preferences</a:t>
            </a:r>
          </a:p>
          <a:p>
            <a:pPr>
              <a:buFont typeface="Arial" panose="020B0604020202020204" pitchFamily="34" charset="0"/>
              <a:buChar char="•"/>
            </a:pPr>
            <a:r>
              <a:rPr lang="en-US" sz="2800" dirty="0">
                <a:latin typeface="Quicksand" panose="020B0604020202020204" charset="0"/>
              </a:rPr>
              <a:t>Identify revenue drivers</a:t>
            </a:r>
          </a:p>
          <a:p>
            <a:pPr>
              <a:buFont typeface="Arial" panose="020B0604020202020204" pitchFamily="34" charset="0"/>
              <a:buChar char="•"/>
            </a:pPr>
            <a:r>
              <a:rPr lang="en-US" sz="2800" dirty="0">
                <a:latin typeface="Quicksand" panose="020B0604020202020204" charset="0"/>
              </a:rPr>
              <a:t>Track performance over time</a:t>
            </a:r>
          </a:p>
          <a:p>
            <a:pPr>
              <a:buFont typeface="Arial" panose="020B0604020202020204" pitchFamily="34" charset="0"/>
              <a:buChar char="•"/>
            </a:pPr>
            <a:r>
              <a:rPr lang="en-US" sz="2800" dirty="0">
                <a:latin typeface="Quicksand" panose="020B0604020202020204" charset="0"/>
              </a:rPr>
              <a:t>Support decision-making with data</a:t>
            </a:r>
          </a:p>
        </p:txBody>
      </p:sp>
      <p:sp>
        <p:nvSpPr>
          <p:cNvPr id="3" name="AutoShape 3"/>
          <p:cNvSpPr/>
          <p:nvPr/>
        </p:nvSpPr>
        <p:spPr>
          <a:xfrm>
            <a:off x="5897880" y="3568974"/>
            <a:ext cx="6492240" cy="0"/>
          </a:xfrm>
          <a:prstGeom prst="line">
            <a:avLst/>
          </a:prstGeom>
          <a:ln w="76200" cap="flat">
            <a:solidFill>
              <a:srgbClr val="0F4662"/>
            </a:solidFill>
            <a:prstDash val="solid"/>
            <a:headEnd type="none" w="sm" len="sm"/>
            <a:tailEnd type="none" w="sm" len="sm"/>
          </a:ln>
        </p:spPr>
      </p:sp>
      <p:sp>
        <p:nvSpPr>
          <p:cNvPr id="4" name="AutoShape 4"/>
          <p:cNvSpPr/>
          <p:nvPr/>
        </p:nvSpPr>
        <p:spPr>
          <a:xfrm>
            <a:off x="5893116" y="8191500"/>
            <a:ext cx="6492240" cy="0"/>
          </a:xfrm>
          <a:prstGeom prst="line">
            <a:avLst/>
          </a:prstGeom>
          <a:ln w="76200" cap="flat">
            <a:solidFill>
              <a:srgbClr val="0F4662"/>
            </a:solidFill>
            <a:prstDash val="solid"/>
            <a:headEnd type="none" w="sm" len="sm"/>
            <a:tailEnd type="none" w="sm" len="sm"/>
          </a:ln>
        </p:spPr>
      </p:sp>
      <p:sp>
        <p:nvSpPr>
          <p:cNvPr id="5" name="Freeform 5"/>
          <p:cNvSpPr/>
          <p:nvPr/>
        </p:nvSpPr>
        <p:spPr>
          <a:xfrm>
            <a:off x="8304001" y="247055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28700" y="599709"/>
            <a:ext cx="9258300" cy="2253181"/>
          </a:xfrm>
          <a:prstGeom prst="rect">
            <a:avLst/>
          </a:prstGeom>
        </p:spPr>
        <p:txBody>
          <a:bodyPr wrap="square" lIns="0" tIns="0" rIns="0" bIns="0" rtlCol="0" anchor="t">
            <a:spAutoFit/>
          </a:bodyPr>
          <a:lstStyle/>
          <a:p>
            <a:pPr>
              <a:lnSpc>
                <a:spcPts val="8959"/>
              </a:lnSpc>
              <a:spcBef>
                <a:spcPct val="0"/>
              </a:spcBef>
            </a:pPr>
            <a:r>
              <a:rPr lang="en-IN" sz="6600" b="1" dirty="0">
                <a:latin typeface="Cormorant Garamond Bold Italics" panose="020B0604020202020204" charset="0"/>
              </a:rPr>
              <a:t>Business Objectives</a:t>
            </a:r>
            <a:r>
              <a:rPr lang="en-IN" sz="6600" dirty="0">
                <a:latin typeface="Cormorant Garamond Bold Italics" panose="020B0604020202020204" charset="0"/>
              </a:rPr>
              <a:t> </a:t>
            </a:r>
            <a:r>
              <a:rPr lang="en-IN" sz="6600" b="1" dirty="0">
                <a:latin typeface="Cormorant Garamond Bold Italics" panose="020B0604020202020204" charset="0"/>
              </a:rPr>
              <a:t>Objective:</a:t>
            </a:r>
            <a:endParaRPr lang="en-IN" sz="6600" dirty="0">
              <a:latin typeface="Cormorant Garamond Bold Italics" panose="020B0604020202020204" charset="0"/>
            </a:endParaRPr>
          </a:p>
          <a:p>
            <a:pPr marL="0" lvl="0" indent="0" algn="l">
              <a:lnSpc>
                <a:spcPts val="8959"/>
              </a:lnSpc>
              <a:spcBef>
                <a:spcPct val="0"/>
              </a:spcBef>
            </a:pPr>
            <a:endParaRPr lang="en-US" sz="6399" b="1" i="1" dirty="0">
              <a:solidFill>
                <a:srgbClr val="0F4662"/>
              </a:solidFill>
              <a:latin typeface="Cormorant Garamond Bold Italics"/>
              <a:ea typeface="Cormorant Garamond Bold Italics"/>
              <a:cs typeface="Cormorant Garamond Bold Italics"/>
              <a:sym typeface="Cormorant Garamond Bold Italics"/>
            </a:endParaRPr>
          </a:p>
        </p:txBody>
      </p:sp>
      <p:sp>
        <p:nvSpPr>
          <p:cNvPr id="7" name="Freeform 7"/>
          <p:cNvSpPr/>
          <p:nvPr/>
        </p:nvSpPr>
        <p:spPr>
          <a:xfrm>
            <a:off x="8299238" y="85725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7" name="Freeform 7"/>
          <p:cNvSpPr/>
          <p:nvPr/>
        </p:nvSpPr>
        <p:spPr>
          <a:xfrm>
            <a:off x="1028700" y="8974931"/>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042987" y="1246894"/>
            <a:ext cx="7353300" cy="1015663"/>
          </a:xfrm>
          <a:prstGeom prst="rect">
            <a:avLst/>
          </a:prstGeom>
        </p:spPr>
        <p:txBody>
          <a:bodyPr wrap="square" lIns="0" tIns="0" rIns="0" bIns="0" rtlCol="0" anchor="t">
            <a:spAutoFit/>
          </a:bodyPr>
          <a:lstStyle/>
          <a:p>
            <a:r>
              <a:rPr lang="en-IN" sz="6600" b="1" dirty="0">
                <a:solidFill>
                  <a:schemeClr val="accent5">
                    <a:lumMod val="50000"/>
                  </a:schemeClr>
                </a:solidFill>
                <a:latin typeface="Cormorant Garamond Bold Italics" panose="020B0604020202020204" charset="0"/>
              </a:rPr>
              <a:t>Project Description</a:t>
            </a:r>
            <a:endParaRPr lang="en-IN" sz="6600" dirty="0">
              <a:solidFill>
                <a:schemeClr val="accent5">
                  <a:lumMod val="50000"/>
                </a:schemeClr>
              </a:solidFill>
              <a:latin typeface="Cormorant Garamond Bold Italics" panose="020B0604020202020204" charset="0"/>
            </a:endParaRPr>
          </a:p>
        </p:txBody>
      </p:sp>
      <p:sp>
        <p:nvSpPr>
          <p:cNvPr id="9" name="TextBox 9"/>
          <p:cNvSpPr txBox="1"/>
          <p:nvPr/>
        </p:nvSpPr>
        <p:spPr>
          <a:xfrm>
            <a:off x="1042986" y="2705100"/>
            <a:ext cx="9091613" cy="4062651"/>
          </a:xfrm>
          <a:prstGeom prst="rect">
            <a:avLst/>
          </a:prstGeom>
        </p:spPr>
        <p:txBody>
          <a:bodyPr wrap="square" lIns="0" tIns="0" rIns="0" bIns="0" rtlCol="0" anchor="t">
            <a:spAutoFit/>
          </a:bodyPr>
          <a:lstStyle/>
          <a:p>
            <a:pPr algn="just"/>
            <a:r>
              <a:rPr lang="en-US" sz="2400" dirty="0">
                <a:latin typeface="Quicksand" panose="020B0604020202020204" charset="0"/>
              </a:rPr>
              <a:t>This project aims to uncover actionable insights from pizza sales data through multi-level analytical approaches. By leveraging SQL queries on key datasets, I examined order volumes, product preferences, revenue distribution, and sales patterns over time. Our analysis begins with basic sales performance metrics and scales up to more advanced insights such as cumulative revenue trends and category-wise revenue contributions. These insights support strategic decision-making in areas like marketing, operations, and product development. The project empowers stakeholders with clear, data-backed visibility into what drives sales and where growth opportunities lie.</a:t>
            </a:r>
          </a:p>
        </p:txBody>
      </p:sp>
      <p:pic>
        <p:nvPicPr>
          <p:cNvPr id="12" name="Picture 11">
            <a:extLst>
              <a:ext uri="{FF2B5EF4-FFF2-40B4-BE49-F238E27FC236}">
                <a16:creationId xmlns:a16="http://schemas.microsoft.com/office/drawing/2014/main" id="{AB359CC6-0186-4A10-8DA6-491AFE7BAA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3058" y="1101513"/>
            <a:ext cx="5031459" cy="754718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AutoShape 3">
            <a:extLst>
              <a:ext uri="{FF2B5EF4-FFF2-40B4-BE49-F238E27FC236}">
                <a16:creationId xmlns:a16="http://schemas.microsoft.com/office/drawing/2014/main" id="{CCA2D6EA-834F-4E34-97BC-1F732AD6E5D2}"/>
              </a:ext>
            </a:extLst>
          </p:cNvPr>
          <p:cNvSpPr/>
          <p:nvPr/>
        </p:nvSpPr>
        <p:spPr>
          <a:xfrm>
            <a:off x="1904047" y="8343900"/>
            <a:ext cx="6492240" cy="0"/>
          </a:xfrm>
          <a:prstGeom prst="line">
            <a:avLst/>
          </a:prstGeom>
          <a:ln w="76200" cap="flat">
            <a:solidFill>
              <a:srgbClr val="0F4662"/>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7329310" y="3598831"/>
            <a:ext cx="3629379" cy="2886961"/>
          </a:xfrm>
          <a:custGeom>
            <a:avLst/>
            <a:gdLst/>
            <a:ahLst/>
            <a:cxnLst/>
            <a:rect l="l" t="t" r="r" b="b"/>
            <a:pathLst>
              <a:path w="4210757" h="3273864">
                <a:moveTo>
                  <a:pt x="0" y="0"/>
                </a:moveTo>
                <a:lnTo>
                  <a:pt x="4210756" y="0"/>
                </a:lnTo>
                <a:lnTo>
                  <a:pt x="4210756" y="3273864"/>
                </a:lnTo>
                <a:lnTo>
                  <a:pt x="0" y="327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2008664" y="4332212"/>
            <a:ext cx="4344915" cy="0"/>
          </a:xfrm>
          <a:prstGeom prst="line">
            <a:avLst/>
          </a:prstGeom>
          <a:ln w="57150" cap="flat">
            <a:solidFill>
              <a:srgbClr val="7994A0"/>
            </a:solidFill>
            <a:prstDash val="solid"/>
            <a:headEnd type="none" w="sm" len="sm"/>
            <a:tailEnd type="none" w="sm" len="sm"/>
          </a:ln>
        </p:spPr>
      </p:sp>
      <p:sp>
        <p:nvSpPr>
          <p:cNvPr id="4" name="AutoShape 4"/>
          <p:cNvSpPr/>
          <p:nvPr/>
        </p:nvSpPr>
        <p:spPr>
          <a:xfrm>
            <a:off x="12072548" y="7734300"/>
            <a:ext cx="4346753" cy="0"/>
          </a:xfrm>
          <a:prstGeom prst="line">
            <a:avLst/>
          </a:prstGeom>
          <a:ln w="57150" cap="flat">
            <a:solidFill>
              <a:srgbClr val="7994A0"/>
            </a:solidFill>
            <a:prstDash val="solid"/>
            <a:headEnd type="none" w="sm" len="sm"/>
            <a:tailEnd type="none" w="sm" len="sm"/>
          </a:ln>
        </p:spPr>
      </p:sp>
      <p:sp>
        <p:nvSpPr>
          <p:cNvPr id="5" name="AutoShape 5"/>
          <p:cNvSpPr/>
          <p:nvPr/>
        </p:nvSpPr>
        <p:spPr>
          <a:xfrm flipV="1">
            <a:off x="1637189" y="9105900"/>
            <a:ext cx="4716390" cy="0"/>
          </a:xfrm>
          <a:prstGeom prst="line">
            <a:avLst/>
          </a:prstGeom>
          <a:ln w="57150" cap="flat">
            <a:solidFill>
              <a:srgbClr val="7994A0"/>
            </a:solidFill>
            <a:prstDash val="solid"/>
            <a:headEnd type="none" w="sm" len="sm"/>
            <a:tailEnd type="none" w="sm" len="sm"/>
          </a:ln>
        </p:spPr>
      </p:sp>
      <p:sp>
        <p:nvSpPr>
          <p:cNvPr id="6" name="TextBox 6"/>
          <p:cNvSpPr txBox="1"/>
          <p:nvPr/>
        </p:nvSpPr>
        <p:spPr>
          <a:xfrm>
            <a:off x="1024384" y="599709"/>
            <a:ext cx="14072064" cy="996876"/>
          </a:xfrm>
          <a:prstGeom prst="rect">
            <a:avLst/>
          </a:prstGeom>
        </p:spPr>
        <p:txBody>
          <a:bodyPr lIns="0" tIns="0" rIns="0" bIns="0" rtlCol="0" anchor="t">
            <a:spAutoFit/>
          </a:bodyPr>
          <a:lstStyle/>
          <a:p>
            <a:pPr marL="0" lvl="0" indent="0" algn="l">
              <a:lnSpc>
                <a:spcPts val="8959"/>
              </a:lnSpc>
              <a:spcBef>
                <a:spcPct val="0"/>
              </a:spcBef>
            </a:pPr>
            <a:r>
              <a:rPr lang="en-US" sz="3600" b="1" i="1" dirty="0">
                <a:solidFill>
                  <a:srgbClr val="0F4662"/>
                </a:solidFill>
                <a:latin typeface="Cormorant Garamond Bold Italics"/>
                <a:ea typeface="Cormorant Garamond Bold Italics"/>
                <a:cs typeface="Cormorant Garamond Bold Italics"/>
                <a:sym typeface="Cormorant Garamond Bold Italics"/>
              </a:rPr>
              <a:t>:- Retrieve the total number of orders placed.</a:t>
            </a:r>
          </a:p>
        </p:txBody>
      </p:sp>
      <p:sp>
        <p:nvSpPr>
          <p:cNvPr id="13" name="Freeform 13"/>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6" name="Picture 15">
            <a:extLst>
              <a:ext uri="{FF2B5EF4-FFF2-40B4-BE49-F238E27FC236}">
                <a16:creationId xmlns:a16="http://schemas.microsoft.com/office/drawing/2014/main" id="{291DB563-CEE3-4FA8-88E5-857B6A5326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3622" y="1728320"/>
            <a:ext cx="5260223" cy="917545"/>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E31FFBFD-CBF1-4DAE-A965-D345D8B1A3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8468" y="2837435"/>
            <a:ext cx="2165377" cy="1261837"/>
          </a:xfrm>
          <a:prstGeom prst="rect">
            <a:avLst/>
          </a:prstGeom>
          <a:ln>
            <a:noFill/>
          </a:ln>
          <a:effectLst>
            <a:outerShdw blurRad="292100" dist="139700" dir="2700000" algn="tl" rotWithShape="0">
              <a:srgbClr val="333333">
                <a:alpha val="65000"/>
              </a:srgbClr>
            </a:outerShdw>
          </a:effectLst>
        </p:spPr>
      </p:pic>
      <p:sp>
        <p:nvSpPr>
          <p:cNvPr id="19" name="TextBox 6">
            <a:extLst>
              <a:ext uri="{FF2B5EF4-FFF2-40B4-BE49-F238E27FC236}">
                <a16:creationId xmlns:a16="http://schemas.microsoft.com/office/drawing/2014/main" id="{C62D32C0-B40C-4D0D-A906-F58EAE155485}"/>
              </a:ext>
            </a:extLst>
          </p:cNvPr>
          <p:cNvSpPr txBox="1"/>
          <p:nvPr/>
        </p:nvSpPr>
        <p:spPr>
          <a:xfrm>
            <a:off x="11249379" y="2991276"/>
            <a:ext cx="6754691" cy="1107996"/>
          </a:xfrm>
          <a:prstGeom prst="rect">
            <a:avLst/>
          </a:prstGeom>
        </p:spPr>
        <p:txBody>
          <a:bodyPr wrap="square" lIns="0" tIns="0" rIns="0" bIns="0" rtlCol="0" anchor="t">
            <a:spAutoFit/>
          </a:bodyPr>
          <a:lstStyle/>
          <a:p>
            <a:pPr marL="0" lvl="0" indent="0" algn="l">
              <a:spcBef>
                <a:spcPct val="0"/>
              </a:spcBef>
            </a:pPr>
            <a:r>
              <a:rPr lang="en-US" sz="3600" b="1" i="1" dirty="0">
                <a:solidFill>
                  <a:srgbClr val="0F4662"/>
                </a:solidFill>
                <a:latin typeface="Cormorant Garamond Bold Italics"/>
                <a:ea typeface="Cormorant Garamond Bold Italics"/>
                <a:cs typeface="Cormorant Garamond Bold Italics"/>
                <a:sym typeface="Cormorant Garamond Bold Italics"/>
              </a:rPr>
              <a:t>:- Calculate the total revenue generated from pizza sales.</a:t>
            </a:r>
          </a:p>
        </p:txBody>
      </p:sp>
      <p:sp>
        <p:nvSpPr>
          <p:cNvPr id="20" name="TextBox 6">
            <a:extLst>
              <a:ext uri="{FF2B5EF4-FFF2-40B4-BE49-F238E27FC236}">
                <a16:creationId xmlns:a16="http://schemas.microsoft.com/office/drawing/2014/main" id="{712822C2-CFD6-4B70-975B-E876E3E47095}"/>
              </a:ext>
            </a:extLst>
          </p:cNvPr>
          <p:cNvSpPr txBox="1"/>
          <p:nvPr/>
        </p:nvSpPr>
        <p:spPr>
          <a:xfrm>
            <a:off x="1024384" y="4596982"/>
            <a:ext cx="6889777" cy="553998"/>
          </a:xfrm>
          <a:prstGeom prst="rect">
            <a:avLst/>
          </a:prstGeom>
        </p:spPr>
        <p:txBody>
          <a:bodyPr wrap="square" lIns="0" tIns="0" rIns="0" bIns="0" rtlCol="0" anchor="t">
            <a:spAutoFit/>
          </a:bodyPr>
          <a:lstStyle/>
          <a:p>
            <a:pPr marL="0" lvl="0" indent="0" algn="l">
              <a:spcBef>
                <a:spcPct val="0"/>
              </a:spcBef>
            </a:pPr>
            <a:r>
              <a:rPr lang="en-US" sz="3600" b="1" i="1" dirty="0">
                <a:solidFill>
                  <a:srgbClr val="0F4662"/>
                </a:solidFill>
                <a:latin typeface="Cormorant Garamond Bold Italics"/>
                <a:ea typeface="Cormorant Garamond Bold Italics"/>
                <a:cs typeface="Cormorant Garamond Bold Italics"/>
                <a:sym typeface="Cormorant Garamond Bold Italics"/>
              </a:rPr>
              <a:t>:- Identify the highest-priced pizza.</a:t>
            </a:r>
          </a:p>
        </p:txBody>
      </p:sp>
      <p:pic>
        <p:nvPicPr>
          <p:cNvPr id="22" name="Picture 21">
            <a:extLst>
              <a:ext uri="{FF2B5EF4-FFF2-40B4-BE49-F238E27FC236}">
                <a16:creationId xmlns:a16="http://schemas.microsoft.com/office/drawing/2014/main" id="{1040C894-48BB-401F-9C40-58065C7EBF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12214" y="4275062"/>
            <a:ext cx="6429021" cy="1461142"/>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61AEC7DA-B776-4F3C-AF51-0235761C3F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207152" y="6003669"/>
            <a:ext cx="2372151" cy="1383754"/>
          </a:xfrm>
          <a:prstGeom prst="rect">
            <a:avLst/>
          </a:prstGeom>
          <a:ln>
            <a:noFill/>
          </a:ln>
          <a:effectLst>
            <a:outerShdw blurRad="292100" dist="139700" dir="2700000" algn="tl" rotWithShape="0">
              <a:srgbClr val="333333">
                <a:alpha val="65000"/>
              </a:srgbClr>
            </a:outerShdw>
          </a:effectLst>
        </p:spPr>
      </p:pic>
      <p:pic>
        <p:nvPicPr>
          <p:cNvPr id="26" name="Picture 25">
            <a:extLst>
              <a:ext uri="{FF2B5EF4-FFF2-40B4-BE49-F238E27FC236}">
                <a16:creationId xmlns:a16="http://schemas.microsoft.com/office/drawing/2014/main" id="{862CD3F8-7419-440B-A4BD-D1C63B51A4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4383" y="5326623"/>
            <a:ext cx="4716390" cy="1866371"/>
          </a:xfrm>
          <a:prstGeom prst="rect">
            <a:avLst/>
          </a:prstGeom>
          <a:ln>
            <a:noFill/>
          </a:ln>
          <a:effectLst>
            <a:outerShdw blurRad="292100" dist="139700" dir="2700000" algn="tl" rotWithShape="0">
              <a:srgbClr val="333333">
                <a:alpha val="65000"/>
              </a:srgbClr>
            </a:outerShdw>
          </a:effectLst>
        </p:spPr>
      </p:pic>
      <p:pic>
        <p:nvPicPr>
          <p:cNvPr id="28" name="Picture 27">
            <a:extLst>
              <a:ext uri="{FF2B5EF4-FFF2-40B4-BE49-F238E27FC236}">
                <a16:creationId xmlns:a16="http://schemas.microsoft.com/office/drawing/2014/main" id="{B44F33D7-578C-4121-92C3-95F960EB9ED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41694" y="7497687"/>
            <a:ext cx="3196928" cy="112912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7" name="Freeform 7"/>
          <p:cNvSpPr/>
          <p:nvPr/>
        </p:nvSpPr>
        <p:spPr>
          <a:xfrm>
            <a:off x="1028700" y="8974931"/>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028700" y="599709"/>
            <a:ext cx="9390243" cy="2253181"/>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 Identify the most common pizza size ordered.</a:t>
            </a:r>
          </a:p>
        </p:txBody>
      </p:sp>
      <p:pic>
        <p:nvPicPr>
          <p:cNvPr id="12" name="Picture 11">
            <a:extLst>
              <a:ext uri="{FF2B5EF4-FFF2-40B4-BE49-F238E27FC236}">
                <a16:creationId xmlns:a16="http://schemas.microsoft.com/office/drawing/2014/main" id="{06BB837D-ECBB-4D27-B92C-A816A5F89825}"/>
              </a:ext>
            </a:extLst>
          </p:cNvPr>
          <p:cNvPicPr>
            <a:picLocks noChangeAspect="1"/>
          </p:cNvPicPr>
          <p:nvPr/>
        </p:nvPicPr>
        <p:blipFill>
          <a:blip r:embed="rId4"/>
          <a:stretch>
            <a:fillRect/>
          </a:stretch>
        </p:blipFill>
        <p:spPr>
          <a:xfrm>
            <a:off x="11277600" y="2552700"/>
            <a:ext cx="5112802" cy="43434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58576AB8-B560-4C42-853F-D1EA7E421A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986" y="3352079"/>
            <a:ext cx="9351131" cy="4229821"/>
          </a:xfrm>
          <a:prstGeom prst="rect">
            <a:avLst/>
          </a:prstGeom>
          <a:ln>
            <a:noFill/>
          </a:ln>
          <a:effectLst>
            <a:softEdge rad="112500"/>
          </a:effectLst>
        </p:spPr>
      </p:pic>
      <p:sp>
        <p:nvSpPr>
          <p:cNvPr id="15" name="AutoShape 3">
            <a:extLst>
              <a:ext uri="{FF2B5EF4-FFF2-40B4-BE49-F238E27FC236}">
                <a16:creationId xmlns:a16="http://schemas.microsoft.com/office/drawing/2014/main" id="{57CF4BCD-AF14-4B55-93C8-82685D932021}"/>
              </a:ext>
            </a:extLst>
          </p:cNvPr>
          <p:cNvSpPr/>
          <p:nvPr/>
        </p:nvSpPr>
        <p:spPr>
          <a:xfrm>
            <a:off x="2651760" y="8267700"/>
            <a:ext cx="6492240" cy="0"/>
          </a:xfrm>
          <a:prstGeom prst="line">
            <a:avLst/>
          </a:prstGeom>
          <a:ln w="76200" cap="flat">
            <a:solidFill>
              <a:srgbClr val="0F4662"/>
            </a:solidFill>
            <a:prstDash val="solid"/>
            <a:headEnd type="none" w="sm" len="sm"/>
            <a:tailEnd type="none" w="sm" len="sm"/>
          </a:ln>
        </p:spPr>
      </p:sp>
    </p:spTree>
    <p:extLst>
      <p:ext uri="{BB962C8B-B14F-4D97-AF65-F5344CB8AC3E}">
        <p14:creationId xmlns:p14="http://schemas.microsoft.com/office/powerpoint/2010/main" val="2668086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7" name="Freeform 7"/>
          <p:cNvSpPr/>
          <p:nvPr/>
        </p:nvSpPr>
        <p:spPr>
          <a:xfrm>
            <a:off x="1028700" y="8974931"/>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914400" y="880056"/>
            <a:ext cx="12534900" cy="1477328"/>
          </a:xfrm>
          <a:prstGeom prst="rect">
            <a:avLst/>
          </a:prstGeom>
        </p:spPr>
        <p:txBody>
          <a:bodyPr wrap="square" lIns="0" tIns="0" rIns="0" bIns="0" rtlCol="0" anchor="t">
            <a:spAutoFit/>
          </a:bodyPr>
          <a:lstStyle/>
          <a:p>
            <a:pPr marL="0" lvl="0" indent="0" algn="l">
              <a:spcBef>
                <a:spcPct val="0"/>
              </a:spcBef>
            </a:pPr>
            <a:r>
              <a:rPr lang="en-US" sz="4800" b="1" i="1" dirty="0">
                <a:solidFill>
                  <a:srgbClr val="0F4662"/>
                </a:solidFill>
                <a:latin typeface="Cormorant Garamond Bold Italics"/>
                <a:ea typeface="Cormorant Garamond Bold Italics"/>
                <a:cs typeface="Cormorant Garamond Bold Italics"/>
                <a:sym typeface="Cormorant Garamond Bold Italics"/>
              </a:rPr>
              <a:t>List the top 5 most ordered pizza types along with their quantities.</a:t>
            </a:r>
          </a:p>
        </p:txBody>
      </p:sp>
      <p:pic>
        <p:nvPicPr>
          <p:cNvPr id="12" name="Picture 11">
            <a:extLst>
              <a:ext uri="{FF2B5EF4-FFF2-40B4-BE49-F238E27FC236}">
                <a16:creationId xmlns:a16="http://schemas.microsoft.com/office/drawing/2014/main" id="{AB6A370C-9852-4594-AF25-F2F4003EC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017" y="2774812"/>
            <a:ext cx="8383495" cy="5111887"/>
          </a:xfrm>
          <a:prstGeom prst="rect">
            <a:avLst/>
          </a:prstGeom>
          <a:ln>
            <a:noFill/>
          </a:ln>
          <a:effectLst>
            <a:softEdge rad="112500"/>
          </a:effectLst>
        </p:spPr>
      </p:pic>
      <p:pic>
        <p:nvPicPr>
          <p:cNvPr id="14" name="Picture 13">
            <a:extLst>
              <a:ext uri="{FF2B5EF4-FFF2-40B4-BE49-F238E27FC236}">
                <a16:creationId xmlns:a16="http://schemas.microsoft.com/office/drawing/2014/main" id="{4EB7BEA5-DA6E-4FDF-AE32-ACD1CFDE28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8530" y="3771900"/>
            <a:ext cx="6556022" cy="3505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5" name="AutoShape 3">
            <a:extLst>
              <a:ext uri="{FF2B5EF4-FFF2-40B4-BE49-F238E27FC236}">
                <a16:creationId xmlns:a16="http://schemas.microsoft.com/office/drawing/2014/main" id="{273C27C1-4E62-485D-B8F1-38B75974B081}"/>
              </a:ext>
            </a:extLst>
          </p:cNvPr>
          <p:cNvSpPr/>
          <p:nvPr/>
        </p:nvSpPr>
        <p:spPr>
          <a:xfrm>
            <a:off x="2438400" y="8496300"/>
            <a:ext cx="6492240" cy="0"/>
          </a:xfrm>
          <a:prstGeom prst="line">
            <a:avLst/>
          </a:prstGeom>
          <a:ln w="76200" cap="flat">
            <a:solidFill>
              <a:srgbClr val="0F4662"/>
            </a:solidFill>
            <a:prstDash val="solid"/>
            <a:headEnd type="none" w="sm" len="sm"/>
            <a:tailEnd type="none" w="sm" len="sm"/>
          </a:ln>
        </p:spPr>
      </p:sp>
    </p:spTree>
    <p:extLst>
      <p:ext uri="{BB962C8B-B14F-4D97-AF65-F5344CB8AC3E}">
        <p14:creationId xmlns:p14="http://schemas.microsoft.com/office/powerpoint/2010/main" val="1246741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7" name="Freeform 7"/>
          <p:cNvSpPr/>
          <p:nvPr/>
        </p:nvSpPr>
        <p:spPr>
          <a:xfrm>
            <a:off x="1028700" y="8974931"/>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028700" y="599709"/>
            <a:ext cx="11696700" cy="1477328"/>
          </a:xfrm>
          <a:prstGeom prst="rect">
            <a:avLst/>
          </a:prstGeom>
        </p:spPr>
        <p:txBody>
          <a:bodyPr wrap="square" lIns="0" tIns="0" rIns="0" bIns="0" rtlCol="0" anchor="t">
            <a:spAutoFit/>
          </a:bodyPr>
          <a:lstStyle/>
          <a:p>
            <a:pPr marL="0" lvl="0" indent="0" algn="l">
              <a:spcBef>
                <a:spcPct val="0"/>
              </a:spcBef>
            </a:pPr>
            <a:r>
              <a:rPr lang="en-US" sz="4800" b="1" i="1" dirty="0">
                <a:solidFill>
                  <a:srgbClr val="0F4662"/>
                </a:solidFill>
                <a:latin typeface="Cormorant Garamond Bold Italics"/>
                <a:ea typeface="Cormorant Garamond Bold Italics"/>
                <a:cs typeface="Cormorant Garamond Bold Italics"/>
                <a:sym typeface="Cormorant Garamond Bold Italics"/>
              </a:rPr>
              <a:t>Join the necessary tables to find the total quantity of each pizza category ordered.</a:t>
            </a:r>
          </a:p>
        </p:txBody>
      </p:sp>
      <p:pic>
        <p:nvPicPr>
          <p:cNvPr id="12" name="Picture 11">
            <a:extLst>
              <a:ext uri="{FF2B5EF4-FFF2-40B4-BE49-F238E27FC236}">
                <a16:creationId xmlns:a16="http://schemas.microsoft.com/office/drawing/2014/main" id="{4C4969F7-F238-4684-8191-DC92BC99D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172" y="2531268"/>
            <a:ext cx="8644687" cy="4800600"/>
          </a:xfrm>
          <a:prstGeom prst="rect">
            <a:avLst/>
          </a:prstGeom>
          <a:ln>
            <a:noFill/>
          </a:ln>
          <a:effectLst>
            <a:softEdge rad="112500"/>
          </a:effectLst>
        </p:spPr>
      </p:pic>
      <p:pic>
        <p:nvPicPr>
          <p:cNvPr id="14" name="Picture 13">
            <a:extLst>
              <a:ext uri="{FF2B5EF4-FFF2-40B4-BE49-F238E27FC236}">
                <a16:creationId xmlns:a16="http://schemas.microsoft.com/office/drawing/2014/main" id="{AC090C33-391A-4E93-97F6-9FA9151F4F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4450" y="5600700"/>
            <a:ext cx="5066496" cy="309467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86435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7" name="Freeform 7"/>
          <p:cNvSpPr/>
          <p:nvPr/>
        </p:nvSpPr>
        <p:spPr>
          <a:xfrm>
            <a:off x="1028700" y="8974931"/>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028700" y="599709"/>
            <a:ext cx="12036493" cy="1661993"/>
          </a:xfrm>
          <a:prstGeom prst="rect">
            <a:avLst/>
          </a:prstGeom>
        </p:spPr>
        <p:txBody>
          <a:bodyPr wrap="square" lIns="0" tIns="0" rIns="0" bIns="0" rtlCol="0" anchor="t">
            <a:spAutoFit/>
          </a:bodyPr>
          <a:lstStyle/>
          <a:p>
            <a:pPr marL="0" lvl="0" indent="0" algn="l">
              <a:spcBef>
                <a:spcPct val="0"/>
              </a:spcBef>
            </a:pPr>
            <a:r>
              <a:rPr lang="en-US" sz="5400" b="1" i="1" dirty="0">
                <a:solidFill>
                  <a:srgbClr val="0F4662"/>
                </a:solidFill>
                <a:latin typeface="Cormorant Garamond Bold Italics"/>
                <a:ea typeface="Cormorant Garamond Bold Italics"/>
                <a:cs typeface="Cormorant Garamond Bold Italics"/>
                <a:sym typeface="Cormorant Garamond Bold Italics"/>
              </a:rPr>
              <a:t>Determine the distribution of orders by hour of the day.</a:t>
            </a:r>
          </a:p>
        </p:txBody>
      </p:sp>
      <p:pic>
        <p:nvPicPr>
          <p:cNvPr id="12" name="Picture 11">
            <a:extLst>
              <a:ext uri="{FF2B5EF4-FFF2-40B4-BE49-F238E27FC236}">
                <a16:creationId xmlns:a16="http://schemas.microsoft.com/office/drawing/2014/main" id="{7CB7C6E4-FD63-4463-B058-0CCA728FA9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582" y="3467100"/>
            <a:ext cx="10575818" cy="2819400"/>
          </a:xfrm>
          <a:prstGeom prst="rect">
            <a:avLst/>
          </a:prstGeom>
          <a:ln>
            <a:noFill/>
          </a:ln>
          <a:effectLst>
            <a:softEdge rad="112500"/>
          </a:effectLst>
        </p:spPr>
      </p:pic>
      <p:pic>
        <p:nvPicPr>
          <p:cNvPr id="14" name="Picture 13">
            <a:extLst>
              <a:ext uri="{FF2B5EF4-FFF2-40B4-BE49-F238E27FC236}">
                <a16:creationId xmlns:a16="http://schemas.microsoft.com/office/drawing/2014/main" id="{7867F902-8141-4E70-9596-8D75424173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72193" y="1688681"/>
            <a:ext cx="3443399" cy="692548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5" name="AutoShape 3">
            <a:extLst>
              <a:ext uri="{FF2B5EF4-FFF2-40B4-BE49-F238E27FC236}">
                <a16:creationId xmlns:a16="http://schemas.microsoft.com/office/drawing/2014/main" id="{0C33D1EB-60BE-4EDE-8122-262838E3BDAB}"/>
              </a:ext>
            </a:extLst>
          </p:cNvPr>
          <p:cNvSpPr/>
          <p:nvPr/>
        </p:nvSpPr>
        <p:spPr>
          <a:xfrm>
            <a:off x="2819400" y="8039100"/>
            <a:ext cx="6492240" cy="0"/>
          </a:xfrm>
          <a:prstGeom prst="line">
            <a:avLst/>
          </a:prstGeom>
          <a:ln w="76200" cap="flat">
            <a:solidFill>
              <a:srgbClr val="0F4662"/>
            </a:solidFill>
            <a:prstDash val="solid"/>
            <a:headEnd type="none" w="sm" len="sm"/>
            <a:tailEnd type="none" w="sm" len="sm"/>
          </a:ln>
        </p:spPr>
      </p:sp>
    </p:spTree>
    <p:extLst>
      <p:ext uri="{BB962C8B-B14F-4D97-AF65-F5344CB8AC3E}">
        <p14:creationId xmlns:p14="http://schemas.microsoft.com/office/powerpoint/2010/main" val="227252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7" name="Freeform 7"/>
          <p:cNvSpPr/>
          <p:nvPr/>
        </p:nvSpPr>
        <p:spPr>
          <a:xfrm>
            <a:off x="962751" y="916986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028700" y="599709"/>
            <a:ext cx="11544300" cy="1354217"/>
          </a:xfrm>
          <a:prstGeom prst="rect">
            <a:avLst/>
          </a:prstGeom>
        </p:spPr>
        <p:txBody>
          <a:bodyPr wrap="square" lIns="0" tIns="0" rIns="0" bIns="0" rtlCol="0" anchor="t">
            <a:spAutoFit/>
          </a:bodyPr>
          <a:lstStyle/>
          <a:p>
            <a:pPr marL="0" lvl="0" indent="0" algn="l">
              <a:spcBef>
                <a:spcPct val="0"/>
              </a:spcBef>
            </a:pPr>
            <a:r>
              <a:rPr lang="en-US" sz="4400" b="1" i="1" dirty="0">
                <a:solidFill>
                  <a:srgbClr val="0F4662"/>
                </a:solidFill>
                <a:latin typeface="Cormorant Garamond Bold Italics"/>
                <a:ea typeface="Cormorant Garamond Bold Italics"/>
                <a:cs typeface="Cormorant Garamond Bold Italics"/>
                <a:sym typeface="Cormorant Garamond Bold Italics"/>
              </a:rPr>
              <a:t>Join relevant tables to find the category-wise distribution of pizzas.</a:t>
            </a:r>
          </a:p>
        </p:txBody>
      </p:sp>
      <p:pic>
        <p:nvPicPr>
          <p:cNvPr id="12" name="Picture 11">
            <a:extLst>
              <a:ext uri="{FF2B5EF4-FFF2-40B4-BE49-F238E27FC236}">
                <a16:creationId xmlns:a16="http://schemas.microsoft.com/office/drawing/2014/main" id="{972A04AA-D1A4-4BF2-8E27-F2D272AC3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9097" y="2220870"/>
            <a:ext cx="4633913" cy="1822737"/>
          </a:xfrm>
          <a:prstGeom prst="rect">
            <a:avLst/>
          </a:prstGeom>
          <a:ln>
            <a:noFill/>
          </a:ln>
          <a:effectLst>
            <a:softEdge rad="112500"/>
          </a:effectLst>
        </p:spPr>
      </p:pic>
      <p:pic>
        <p:nvPicPr>
          <p:cNvPr id="14" name="Picture 13">
            <a:extLst>
              <a:ext uri="{FF2B5EF4-FFF2-40B4-BE49-F238E27FC236}">
                <a16:creationId xmlns:a16="http://schemas.microsoft.com/office/drawing/2014/main" id="{B9DCEDEF-A835-4CC0-86B8-FD11BE72E3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82402" y="1953926"/>
            <a:ext cx="3699860" cy="205158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5" name="TextBox 8">
            <a:extLst>
              <a:ext uri="{FF2B5EF4-FFF2-40B4-BE49-F238E27FC236}">
                <a16:creationId xmlns:a16="http://schemas.microsoft.com/office/drawing/2014/main" id="{907C64B5-1367-4A16-A9A1-D12B82BF7A9B}"/>
              </a:ext>
            </a:extLst>
          </p:cNvPr>
          <p:cNvSpPr txBox="1"/>
          <p:nvPr/>
        </p:nvSpPr>
        <p:spPr>
          <a:xfrm>
            <a:off x="1052512" y="4535254"/>
            <a:ext cx="12358688" cy="1354217"/>
          </a:xfrm>
          <a:prstGeom prst="rect">
            <a:avLst/>
          </a:prstGeom>
        </p:spPr>
        <p:txBody>
          <a:bodyPr wrap="square" lIns="0" tIns="0" rIns="0" bIns="0" rtlCol="0" anchor="t">
            <a:spAutoFit/>
          </a:bodyPr>
          <a:lstStyle/>
          <a:p>
            <a:pPr marL="0" lvl="0" indent="0" algn="l">
              <a:spcBef>
                <a:spcPct val="0"/>
              </a:spcBef>
            </a:pPr>
            <a:r>
              <a:rPr lang="en-US" sz="4400" b="1" i="1" dirty="0">
                <a:solidFill>
                  <a:srgbClr val="0F4662"/>
                </a:solidFill>
                <a:latin typeface="Cormorant Garamond Bold Italics"/>
                <a:ea typeface="Cormorant Garamond Bold Italics"/>
                <a:cs typeface="Cormorant Garamond Bold Italics"/>
                <a:sym typeface="Cormorant Garamond Bold Italics"/>
              </a:rPr>
              <a:t>Group the orders by date and calculate the average number of pizzas ordered per day.</a:t>
            </a:r>
          </a:p>
        </p:txBody>
      </p:sp>
      <p:pic>
        <p:nvPicPr>
          <p:cNvPr id="17" name="Picture 16">
            <a:extLst>
              <a:ext uri="{FF2B5EF4-FFF2-40B4-BE49-F238E27FC236}">
                <a16:creationId xmlns:a16="http://schemas.microsoft.com/office/drawing/2014/main" id="{71C2764B-44CE-44F5-B13E-4A9F8ED682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9097" y="6057900"/>
            <a:ext cx="7183506" cy="3395329"/>
          </a:xfrm>
          <a:prstGeom prst="rect">
            <a:avLst/>
          </a:prstGeom>
          <a:ln>
            <a:noFill/>
          </a:ln>
          <a:effectLst>
            <a:softEdge rad="112500"/>
          </a:effectLst>
        </p:spPr>
      </p:pic>
      <p:pic>
        <p:nvPicPr>
          <p:cNvPr id="19" name="Picture 18">
            <a:extLst>
              <a:ext uri="{FF2B5EF4-FFF2-40B4-BE49-F238E27FC236}">
                <a16:creationId xmlns:a16="http://schemas.microsoft.com/office/drawing/2014/main" id="{C8FAA843-1816-4353-86D7-6060BBBE46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34327" y="6819900"/>
            <a:ext cx="4571997" cy="1143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8999739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591</TotalTime>
  <Words>395</Words>
  <Application>Microsoft Office PowerPoint</Application>
  <PresentationFormat>Custom</PresentationFormat>
  <Paragraphs>45</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Cormorant Garamond Bold Italics</vt:lpstr>
      <vt:lpstr>Quicksand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Blue Simple Modern Enhancing Sales Strategy Presentation</dc:title>
  <cp:lastModifiedBy>Chandan Vishwakarma</cp:lastModifiedBy>
  <cp:revision>18</cp:revision>
  <dcterms:created xsi:type="dcterms:W3CDTF">2006-08-16T00:00:00Z</dcterms:created>
  <dcterms:modified xsi:type="dcterms:W3CDTF">2025-04-11T06:53:51Z</dcterms:modified>
  <dc:identifier>DAGkOJa7QzE</dc:identifier>
</cp:coreProperties>
</file>